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73" r:id="rId5"/>
    <p:sldId id="259" r:id="rId6"/>
    <p:sldId id="262" r:id="rId7"/>
    <p:sldId id="274" r:id="rId8"/>
    <p:sldId id="263" r:id="rId9"/>
    <p:sldId id="264" r:id="rId10"/>
    <p:sldId id="275" r:id="rId11"/>
    <p:sldId id="265" r:id="rId12"/>
    <p:sldId id="266" r:id="rId13"/>
    <p:sldId id="276" r:id="rId14"/>
    <p:sldId id="267" r:id="rId15"/>
    <p:sldId id="268" r:id="rId16"/>
    <p:sldId id="269" r:id="rId17"/>
    <p:sldId id="270" r:id="rId18"/>
    <p:sldId id="272" r:id="rId1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0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524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743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800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11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578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667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4054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632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658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D3A6-CA52-4ECA-A54B-7D60A558F52D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9958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1D3A6-CA52-4ECA-A54B-7D60A558F52D}" type="datetimeFigureOut">
              <a:rPr lang="es-CL" smtClean="0"/>
              <a:t>25-01-2023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42D7A-5659-4E0C-A49D-A8A40B0AAC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592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6.jpeg" descr="C:\Users\agutierrez\Documents\Alvaro\SUSESO\logo suses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4170" y="0"/>
            <a:ext cx="1724660" cy="1567180"/>
          </a:xfrm>
          <a:prstGeom prst="rect">
            <a:avLst/>
          </a:prstGeom>
        </p:spPr>
      </p:pic>
      <p:pic>
        <p:nvPicPr>
          <p:cNvPr id="5" name="image5.png" descr="C:\Users\agutierrez\Documents\Alvaro\SUSESO\logo suses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4170" y="6451600"/>
            <a:ext cx="1714500" cy="4064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098799" y="2463284"/>
            <a:ext cx="42611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67155" marR="452755" algn="ctr">
              <a:spcBef>
                <a:spcPts val="345"/>
              </a:spcBef>
              <a:spcAft>
                <a:spcPts val="110"/>
              </a:spcAft>
            </a:pP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ANEXO</a:t>
            </a:r>
            <a:r>
              <a:rPr lang="es-ES" sz="32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N°2</a:t>
            </a:r>
            <a:endParaRPr lang="es-C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image7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94402" y="3048059"/>
            <a:ext cx="3365500" cy="132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385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D45DC-8C6A-D81C-9D5E-739B4D6B2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115" y="861238"/>
            <a:ext cx="9207795" cy="1203877"/>
          </a:xfrm>
        </p:spPr>
        <p:txBody>
          <a:bodyPr>
            <a:normAutofit fontScale="90000"/>
          </a:bodyPr>
          <a:lstStyle/>
          <a:p>
            <a:pPr marL="1497965">
              <a:spcBef>
                <a:spcPts val="1210"/>
              </a:spcBef>
              <a:spcAft>
                <a:spcPts val="0"/>
              </a:spcAft>
            </a:pPr>
            <a:b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b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>ACCIONES DESTACADAS DE LA GESTIÓN EN PREVENCIÓN DE RPSL</a:t>
            </a:r>
            <a:b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(Máximo 1 lámina)</a:t>
            </a: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85105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5.png" descr="C:\Users\agutierrez\Documents\Alvaro\SUSESO\logo suses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3500" y="6451600"/>
            <a:ext cx="1714500" cy="4064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190750" y="1928633"/>
            <a:ext cx="7977353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7155" marR="1226820" algn="ctr">
              <a:lnSpc>
                <a:spcPts val="4940"/>
              </a:lnSpc>
              <a:spcAft>
                <a:spcPts val="0"/>
              </a:spcAft>
            </a:pP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Categoría</a:t>
            </a:r>
            <a:r>
              <a:rPr lang="es-ES" sz="3600" b="1" kern="0" spc="-95" dirty="0">
                <a:latin typeface="Calibri" panose="020F0502020204030204" pitchFamily="34" charset="0"/>
                <a:ea typeface="Calibri" panose="020F0502020204030204" pitchFamily="34" charset="0"/>
              </a:rPr>
              <a:t> Gran Empresa </a:t>
            </a: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endParaRPr lang="es-CL" sz="3600" b="1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6820" algn="ctr">
              <a:lnSpc>
                <a:spcPts val="5045"/>
              </a:lnSpc>
              <a:spcAft>
                <a:spcPts val="0"/>
              </a:spcAft>
            </a:pP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Institución</a:t>
            </a:r>
            <a:r>
              <a:rPr lang="es-ES" sz="3600" b="1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Pública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5550" algn="ctr">
              <a:lnSpc>
                <a:spcPts val="3625"/>
              </a:lnSpc>
              <a:spcAft>
                <a:spcPts val="0"/>
              </a:spcAft>
            </a:pPr>
            <a:r>
              <a:rPr lang="es-ES" sz="2400" dirty="0">
                <a:latin typeface="Calibri" panose="020F0502020204030204" pitchFamily="34" charset="0"/>
                <a:ea typeface="Calibri" panose="020F0502020204030204" pitchFamily="34" charset="0"/>
              </a:rPr>
              <a:t>200</a:t>
            </a:r>
            <a:r>
              <a:rPr lang="es-ES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trabajadores o más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502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841" y="396736"/>
            <a:ext cx="11185635" cy="6140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EMPRESA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es-ES" sz="2000" b="1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ACUERDO</a:t>
            </a:r>
            <a:r>
              <a:rPr lang="es-ES" sz="2000" b="1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2000" b="1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CIIU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Ciudad,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Región</a:t>
            </a:r>
            <a:r>
              <a:rPr lang="es-ES" sz="2000" b="1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s-ES" sz="2000" b="1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Promedio</a:t>
            </a:r>
            <a:r>
              <a:rPr lang="es-ES" sz="20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anual</a:t>
            </a:r>
            <a:r>
              <a:rPr lang="es-ES" sz="2000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trabajadores</a:t>
            </a:r>
            <a:r>
              <a:rPr lang="es-ES" sz="2000" spc="-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año</a:t>
            </a:r>
            <a:r>
              <a:rPr lang="es-ES" sz="20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2021/22:</a:t>
            </a:r>
            <a:r>
              <a:rPr lang="es-ES" sz="20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XX</a:t>
            </a:r>
            <a:endParaRPr lang="es-C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</a:rPr>
              <a:t>							</a:t>
            </a:r>
            <a:r>
              <a:rPr lang="es-MX" sz="2200" dirty="0">
                <a:latin typeface="Calibri" panose="020F0502020204030204" pitchFamily="34" charset="0"/>
                <a:ea typeface="Calibri" panose="020F0502020204030204" pitchFamily="34" charset="0"/>
              </a:rPr>
              <a:t>*Completar una lámina por cada 									empresa postulada</a:t>
            </a:r>
            <a:endParaRPr lang="es-CL" sz="2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Datos relevantes o destacados</a:t>
            </a:r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Indicadores </a:t>
            </a:r>
            <a:r>
              <a:rPr lang="es-ES" sz="1100" dirty="0">
                <a:effectLst/>
                <a:latin typeface="Arial MT"/>
                <a:ea typeface="Calibri" panose="020F0502020204030204" pitchFamily="34" charset="0"/>
              </a:rPr>
              <a:t> 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>
              <a:solidFill>
                <a:srgbClr val="F79546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s-CL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buNone/>
            </a:pPr>
            <a:endParaRPr lang="es-ES" dirty="0">
              <a:latin typeface="Arial MT"/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406758" y="73572"/>
            <a:ext cx="2690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Categoría Gran Empresa  o Institución Pública </a:t>
            </a: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/>
        </p:nvGraphicFramePr>
        <p:xfrm>
          <a:off x="2358258" y="4739962"/>
          <a:ext cx="7162800" cy="16757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437640">
                  <a:extLst>
                    <a:ext uri="{9D8B030D-6E8A-4147-A177-3AD203B41FA5}">
                      <a16:colId xmlns:a16="http://schemas.microsoft.com/office/drawing/2014/main" val="3951509198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3008366596"/>
                    </a:ext>
                  </a:extLst>
                </a:gridCol>
                <a:gridCol w="4531360">
                  <a:extLst>
                    <a:ext uri="{9D8B030D-6E8A-4147-A177-3AD203B41FA5}">
                      <a16:colId xmlns:a16="http://schemas.microsoft.com/office/drawing/2014/main" val="3640454206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98425" marR="86360" algn="ctr">
                        <a:lnSpc>
                          <a:spcPct val="98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Tasa</a:t>
                      </a:r>
                      <a:r>
                        <a:rPr lang="es-ES" sz="16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Accidentabilidad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2022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80645" indent="1905" algn="ctr">
                        <a:lnSpc>
                          <a:spcPct val="97000"/>
                        </a:lnSpc>
                        <a:spcBef>
                          <a:spcPts val="102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Tasa</a:t>
                      </a:r>
                      <a:r>
                        <a:rPr lang="es-ES" sz="14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Siniestralidad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2022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Bef>
                          <a:spcPts val="97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Infracciones</a:t>
                      </a:r>
                      <a:r>
                        <a:rPr lang="es-ES" sz="1400" spc="-5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Dirección</a:t>
                      </a:r>
                      <a:r>
                        <a:rPr lang="es-ES" sz="1400" spc="-4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del</a:t>
                      </a:r>
                      <a:r>
                        <a:rPr lang="es-ES" sz="1400" spc="-2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Trabajo</a:t>
                      </a:r>
                      <a:r>
                        <a:rPr lang="es-ES" sz="1400" spc="23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2021</a:t>
                      </a:r>
                      <a:r>
                        <a:rPr lang="es-ES" sz="1400" spc="-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</a:t>
                      </a:r>
                      <a:r>
                        <a:rPr lang="es-ES" sz="1400" spc="-3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3260866"/>
                  </a:ext>
                </a:extLst>
              </a:tr>
              <a:tr h="799465"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98425" marR="8636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489585" marR="47752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s-ES" sz="175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xx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37935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423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D45DC-8C6A-D81C-9D5E-739B4D6B2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115" y="861238"/>
            <a:ext cx="9207795" cy="1203877"/>
          </a:xfrm>
        </p:spPr>
        <p:txBody>
          <a:bodyPr>
            <a:normAutofit fontScale="90000"/>
          </a:bodyPr>
          <a:lstStyle/>
          <a:p>
            <a:pPr marL="1497965">
              <a:spcBef>
                <a:spcPts val="1210"/>
              </a:spcBef>
              <a:spcAft>
                <a:spcPts val="0"/>
              </a:spcAft>
            </a:pPr>
            <a:b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b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>ACCIONES DESTACADAS DE LA GESTIÓN EN PREVENCIÓN DE RPSL</a:t>
            </a:r>
            <a:b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(Máximo 1 lámina)</a:t>
            </a: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4687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5.png" descr="C:\Users\agutierrez\Documents\Alvaro\SUSESO\logo suses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3500" y="6451600"/>
            <a:ext cx="1714500" cy="4064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190750" y="1928633"/>
            <a:ext cx="7977353" cy="199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7155" marR="1226820" algn="ctr">
              <a:lnSpc>
                <a:spcPts val="4940"/>
              </a:lnSpc>
              <a:spcAft>
                <a:spcPts val="0"/>
              </a:spcAft>
            </a:pP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Categoría</a:t>
            </a:r>
          </a:p>
          <a:p>
            <a:pPr marL="1367155" marR="1226820" algn="ctr">
              <a:lnSpc>
                <a:spcPts val="4940"/>
              </a:lnSpc>
              <a:spcAft>
                <a:spcPts val="0"/>
              </a:spcAft>
            </a:pP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Innovación en Prevención</a:t>
            </a:r>
            <a:endParaRPr lang="es-CL" sz="3600" b="1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6820" algn="ctr">
              <a:lnSpc>
                <a:spcPts val="5045"/>
              </a:lnSpc>
              <a:spcAft>
                <a:spcPts val="0"/>
              </a:spcAft>
            </a:pP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De Riesgos Laborales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929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841" y="396736"/>
            <a:ext cx="11185635" cy="6140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O TÍTULO DE LA INNOVACIÓN</a:t>
            </a:r>
          </a:p>
          <a:p>
            <a:pPr marL="0" indent="0" algn="ctr">
              <a:buNone/>
            </a:pPr>
            <a:r>
              <a:rPr lang="es-ES" sz="2400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empresa o institución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es-ES" sz="2000" b="1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ACUERDO</a:t>
            </a:r>
            <a:r>
              <a:rPr lang="es-ES" sz="2000" b="1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2000" b="1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CIIU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Ciudad,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Región</a:t>
            </a:r>
            <a:r>
              <a:rPr lang="es-ES" sz="2000" b="1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s-ES" sz="2000" b="1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Promedio</a:t>
            </a:r>
            <a:r>
              <a:rPr lang="es-ES" sz="20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anual</a:t>
            </a:r>
            <a:r>
              <a:rPr lang="es-ES" sz="2000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trabajadores</a:t>
            </a:r>
            <a:r>
              <a:rPr lang="es-ES" sz="2000" spc="-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año</a:t>
            </a:r>
            <a:r>
              <a:rPr lang="es-ES" sz="20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2021/22:</a:t>
            </a:r>
            <a:r>
              <a:rPr lang="es-ES" sz="20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XX</a:t>
            </a:r>
            <a:endParaRPr lang="es-C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es-ES" sz="1100" dirty="0">
                <a:effectLst/>
                <a:latin typeface="Arial MT"/>
                <a:ea typeface="Calibri" panose="020F0502020204030204" pitchFamily="34" charset="0"/>
              </a:rPr>
              <a:t> 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>
              <a:solidFill>
                <a:srgbClr val="F79546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s-CL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buNone/>
            </a:pPr>
            <a:endParaRPr lang="es-ES" dirty="0">
              <a:latin typeface="Arial MT"/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406758" y="73572"/>
            <a:ext cx="2690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Categoría Innovación en Prevención de Riesgos Laborales </a:t>
            </a:r>
            <a:endParaRPr lang="es-CL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067899"/>
              </p:ext>
            </p:extLst>
          </p:nvPr>
        </p:nvGraphicFramePr>
        <p:xfrm>
          <a:off x="1875658" y="3210907"/>
          <a:ext cx="8361418" cy="311665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8361418">
                  <a:extLst>
                    <a:ext uri="{9D8B030D-6E8A-4147-A177-3AD203B41FA5}">
                      <a16:colId xmlns:a16="http://schemas.microsoft.com/office/drawing/2014/main" val="1392954064"/>
                    </a:ext>
                  </a:extLst>
                </a:gridCol>
              </a:tblGrid>
              <a:tr h="1104974">
                <a:tc>
                  <a:txBody>
                    <a:bodyPr/>
                    <a:lstStyle/>
                    <a:p>
                      <a:r>
                        <a:rPr lang="es-MX" dirty="0"/>
                        <a:t>¿Qué</a:t>
                      </a:r>
                      <a:r>
                        <a:rPr lang="es-MX" baseline="0" dirty="0"/>
                        <a:t> problema resuelve?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046192"/>
                  </a:ext>
                </a:extLst>
              </a:tr>
              <a:tr h="1895733">
                <a:tc>
                  <a:txBody>
                    <a:bodyPr/>
                    <a:lstStyle/>
                    <a:p>
                      <a:r>
                        <a:rPr lang="es-MX" dirty="0"/>
                        <a:t>Génesis de la iniciativa</a:t>
                      </a:r>
                      <a:r>
                        <a:rPr lang="es-MX" baseline="0" dirty="0"/>
                        <a:t> </a:t>
                      </a:r>
                    </a:p>
                    <a:p>
                      <a:endParaRPr lang="es-MX" baseline="0" dirty="0"/>
                    </a:p>
                    <a:p>
                      <a:endParaRPr lang="es-MX" baseline="0" dirty="0"/>
                    </a:p>
                    <a:p>
                      <a:endParaRPr lang="es-MX" baseline="0" dirty="0"/>
                    </a:p>
                    <a:p>
                      <a:endParaRPr lang="es-MX" baseline="0" dirty="0"/>
                    </a:p>
                    <a:p>
                      <a:endParaRPr lang="es-MX" baseline="0" dirty="0"/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342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310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841" y="396736"/>
            <a:ext cx="11185635" cy="6140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O TÍTULO DE LA INNOVACIÓN</a:t>
            </a:r>
          </a:p>
          <a:p>
            <a:pPr marL="0" indent="0" algn="ctr">
              <a:buNone/>
            </a:pPr>
            <a:endParaRPr lang="es-ES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s-ES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s-E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</a:rPr>
              <a:t>Agregar fotos o videos que muestren la iniciativa o entreguen más antecedentes. </a:t>
            </a:r>
            <a:endParaRPr lang="es-MX" dirty="0">
              <a:solidFill>
                <a:srgbClr val="F79546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s-CL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buNone/>
            </a:pPr>
            <a:endParaRPr lang="es-ES" dirty="0">
              <a:latin typeface="Arial MT"/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406758" y="73572"/>
            <a:ext cx="2690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Categoría Innovación en Prevención de Riesgos Laborales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7078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841" y="396736"/>
            <a:ext cx="11185635" cy="6140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O TÍTULO DE LA INNOVACIÓN</a:t>
            </a:r>
          </a:p>
          <a:p>
            <a:pPr marL="0" indent="0" algn="ctr">
              <a:buNone/>
            </a:pPr>
            <a:endParaRPr lang="es-ES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endParaRPr lang="es-ES" sz="20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</a:rPr>
              <a:t>Impacto: </a:t>
            </a:r>
            <a:endParaRPr lang="es-MX" b="1" dirty="0">
              <a:solidFill>
                <a:srgbClr val="F79546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s-CL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buNone/>
            </a:pPr>
            <a:r>
              <a:rPr lang="es-ES" sz="2400" dirty="0">
                <a:latin typeface="Arial MT"/>
              </a:rPr>
              <a:t>Descripción de cómo la iniciativa ha impactado positivamente en materia de salud y seguridad en el trabajo desde su implementación. </a:t>
            </a:r>
          </a:p>
          <a:p>
            <a:pPr marL="0" indent="0">
              <a:buNone/>
            </a:pPr>
            <a:endParaRPr lang="es-MX" dirty="0"/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Indicadores </a:t>
            </a:r>
            <a:r>
              <a:rPr lang="es-ES" sz="1100" dirty="0">
                <a:effectLst/>
                <a:latin typeface="Arial MT"/>
                <a:ea typeface="Calibri" panose="020F0502020204030204" pitchFamily="34" charset="0"/>
              </a:rPr>
              <a:t> 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406758" y="73572"/>
            <a:ext cx="2690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Categoría Innovación en Prevención de Riesgos Laborales </a:t>
            </a:r>
            <a:endParaRPr lang="es-CL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/>
        </p:nvGraphicFramePr>
        <p:xfrm>
          <a:off x="2358258" y="4739962"/>
          <a:ext cx="7162800" cy="16757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437640">
                  <a:extLst>
                    <a:ext uri="{9D8B030D-6E8A-4147-A177-3AD203B41FA5}">
                      <a16:colId xmlns:a16="http://schemas.microsoft.com/office/drawing/2014/main" val="3951509198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3008366596"/>
                    </a:ext>
                  </a:extLst>
                </a:gridCol>
                <a:gridCol w="4531360">
                  <a:extLst>
                    <a:ext uri="{9D8B030D-6E8A-4147-A177-3AD203B41FA5}">
                      <a16:colId xmlns:a16="http://schemas.microsoft.com/office/drawing/2014/main" val="3640454206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98425" marR="86360" algn="ctr">
                        <a:lnSpc>
                          <a:spcPct val="98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Tasa</a:t>
                      </a:r>
                      <a:r>
                        <a:rPr lang="es-ES" sz="16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Accidentabilidad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2022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80645" indent="1905" algn="ctr">
                        <a:lnSpc>
                          <a:spcPct val="97000"/>
                        </a:lnSpc>
                        <a:spcBef>
                          <a:spcPts val="102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Tasa</a:t>
                      </a:r>
                      <a:r>
                        <a:rPr lang="es-ES" sz="14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Siniestralidad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2022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Bef>
                          <a:spcPts val="97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Infracciones</a:t>
                      </a:r>
                      <a:r>
                        <a:rPr lang="es-ES" sz="1400" spc="-5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Dirección</a:t>
                      </a:r>
                      <a:r>
                        <a:rPr lang="es-ES" sz="1400" spc="-4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del</a:t>
                      </a:r>
                      <a:r>
                        <a:rPr lang="es-ES" sz="1400" spc="-2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Trabajo</a:t>
                      </a:r>
                      <a:r>
                        <a:rPr lang="es-ES" sz="1400" spc="23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2021</a:t>
                      </a:r>
                      <a:r>
                        <a:rPr lang="es-ES" sz="1400" spc="-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</a:t>
                      </a:r>
                      <a:r>
                        <a:rPr lang="es-ES" sz="1400" spc="-3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3260866"/>
                  </a:ext>
                </a:extLst>
              </a:tr>
              <a:tr h="799465"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98425" marR="8636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489585" marR="47752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s-ES" sz="175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xx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37935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892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6.jpeg" descr="C:\Users\agutierrez\Documents\Alvaro\SUSESO\logo suses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4170" y="0"/>
            <a:ext cx="1724660" cy="1567180"/>
          </a:xfrm>
          <a:prstGeom prst="rect">
            <a:avLst/>
          </a:prstGeom>
        </p:spPr>
      </p:pic>
      <p:pic>
        <p:nvPicPr>
          <p:cNvPr id="5" name="image5.png" descr="C:\Users\agutierrez\Documents\Alvaro\SUSESO\logo suses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14170" y="6451600"/>
            <a:ext cx="1714500" cy="406400"/>
          </a:xfrm>
          <a:prstGeom prst="rect">
            <a:avLst/>
          </a:prstGeom>
        </p:spPr>
      </p:pic>
      <p:pic>
        <p:nvPicPr>
          <p:cNvPr id="7" name="image7.jpe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94402" y="3048059"/>
            <a:ext cx="3365500" cy="132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33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5.png" descr="C:\Users\agutierrez\Documents\Alvaro\SUSESO\logo suses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3500" y="6451600"/>
            <a:ext cx="1714500" cy="4064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190750" y="1928633"/>
            <a:ext cx="7977353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7155" marR="1226820" algn="ctr">
              <a:lnSpc>
                <a:spcPts val="4940"/>
              </a:lnSpc>
              <a:spcAft>
                <a:spcPts val="0"/>
              </a:spcAft>
            </a:pP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Categoría</a:t>
            </a:r>
            <a:r>
              <a:rPr lang="es-ES" sz="3600" b="1" kern="0" spc="-9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Microempresa</a:t>
            </a:r>
            <a:r>
              <a:rPr lang="es-ES" sz="3600" b="1" kern="0" spc="-1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endParaRPr lang="es-CL" sz="3600" b="1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6820" algn="ctr">
              <a:lnSpc>
                <a:spcPts val="5045"/>
              </a:lnSpc>
              <a:spcAft>
                <a:spcPts val="0"/>
              </a:spcAft>
            </a:pP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Institución</a:t>
            </a:r>
            <a:r>
              <a:rPr lang="es-ES" sz="3600" b="1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Pública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5550" algn="ctr">
              <a:lnSpc>
                <a:spcPts val="3625"/>
              </a:lnSpc>
              <a:spcAft>
                <a:spcPts val="0"/>
              </a:spcAft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s-ES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</a:t>
            </a:r>
            <a:r>
              <a:rPr lang="es-ES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trabajadores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88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841" y="396736"/>
            <a:ext cx="11185635" cy="6140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EMPRESA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es-ES" sz="2000" b="1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ACUERDO</a:t>
            </a:r>
            <a:r>
              <a:rPr lang="es-ES" sz="2000" b="1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2000" b="1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CIIU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Ciudad,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Región</a:t>
            </a:r>
            <a:r>
              <a:rPr lang="es-ES" sz="2000" b="1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s-ES" sz="2000" b="1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Promedio</a:t>
            </a:r>
            <a:r>
              <a:rPr lang="es-ES" sz="20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anual</a:t>
            </a:r>
            <a:r>
              <a:rPr lang="es-ES" sz="2000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trabajadores</a:t>
            </a:r>
            <a:r>
              <a:rPr lang="es-ES" sz="2000" spc="-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año</a:t>
            </a:r>
            <a:r>
              <a:rPr lang="es-ES" sz="20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2021/22:</a:t>
            </a:r>
            <a:r>
              <a:rPr lang="es-ES" sz="20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XX</a:t>
            </a:r>
            <a:endParaRPr lang="es-C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</a:rPr>
              <a:t>							</a:t>
            </a:r>
            <a:r>
              <a:rPr lang="es-MX" sz="2200" dirty="0">
                <a:latin typeface="Calibri" panose="020F0502020204030204" pitchFamily="34" charset="0"/>
                <a:ea typeface="Calibri" panose="020F0502020204030204" pitchFamily="34" charset="0"/>
              </a:rPr>
              <a:t>*Completar una lámina por cada 									empresa postulada</a:t>
            </a:r>
            <a:endParaRPr lang="es-CL" sz="2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Datos relevantes o destacados</a:t>
            </a:r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Indicadores </a:t>
            </a:r>
            <a:r>
              <a:rPr lang="es-ES" sz="1100" dirty="0">
                <a:effectLst/>
                <a:latin typeface="Arial MT"/>
                <a:ea typeface="Calibri" panose="020F0502020204030204" pitchFamily="34" charset="0"/>
              </a:rPr>
              <a:t> 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>
              <a:solidFill>
                <a:srgbClr val="F79546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s-CL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buNone/>
            </a:pPr>
            <a:endParaRPr lang="es-ES" dirty="0">
              <a:latin typeface="Arial MT"/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406758" y="73572"/>
            <a:ext cx="2690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Categoría Microempresa  o Institución Pública </a:t>
            </a: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32662"/>
              </p:ext>
            </p:extLst>
          </p:nvPr>
        </p:nvGraphicFramePr>
        <p:xfrm>
          <a:off x="2358258" y="4739962"/>
          <a:ext cx="7162800" cy="16757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437640">
                  <a:extLst>
                    <a:ext uri="{9D8B030D-6E8A-4147-A177-3AD203B41FA5}">
                      <a16:colId xmlns:a16="http://schemas.microsoft.com/office/drawing/2014/main" val="3951509198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3008366596"/>
                    </a:ext>
                  </a:extLst>
                </a:gridCol>
                <a:gridCol w="4531360">
                  <a:extLst>
                    <a:ext uri="{9D8B030D-6E8A-4147-A177-3AD203B41FA5}">
                      <a16:colId xmlns:a16="http://schemas.microsoft.com/office/drawing/2014/main" val="3640454206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98425" marR="86360" algn="ctr">
                        <a:lnSpc>
                          <a:spcPct val="98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Tasa</a:t>
                      </a:r>
                      <a:r>
                        <a:rPr lang="es-ES" sz="16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Accidentabilidad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2022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80645" indent="1905" algn="ctr">
                        <a:lnSpc>
                          <a:spcPct val="97000"/>
                        </a:lnSpc>
                        <a:spcBef>
                          <a:spcPts val="102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Tasa</a:t>
                      </a:r>
                      <a:r>
                        <a:rPr lang="es-ES" sz="14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Siniestralidad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2022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Bef>
                          <a:spcPts val="97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Infracciones</a:t>
                      </a:r>
                      <a:r>
                        <a:rPr lang="es-ES" sz="1400" spc="-5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Dirección</a:t>
                      </a:r>
                      <a:r>
                        <a:rPr lang="es-ES" sz="1400" spc="-4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del</a:t>
                      </a:r>
                      <a:r>
                        <a:rPr lang="es-ES" sz="1400" spc="-2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Trabajo</a:t>
                      </a:r>
                      <a:r>
                        <a:rPr lang="es-ES" sz="1400" spc="23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2021</a:t>
                      </a:r>
                      <a:r>
                        <a:rPr lang="es-ES" sz="1400" spc="-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</a:t>
                      </a:r>
                      <a:r>
                        <a:rPr lang="es-ES" sz="1400" spc="-3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3260866"/>
                  </a:ext>
                </a:extLst>
              </a:tr>
              <a:tr h="799465"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98425" marR="8636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489585" marR="47752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s-ES" sz="175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xx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37935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836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D45DC-8C6A-D81C-9D5E-739B4D6B2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115" y="861238"/>
            <a:ext cx="9207795" cy="1203877"/>
          </a:xfrm>
        </p:spPr>
        <p:txBody>
          <a:bodyPr>
            <a:normAutofit fontScale="90000"/>
          </a:bodyPr>
          <a:lstStyle/>
          <a:p>
            <a:pPr marL="1497965">
              <a:spcBef>
                <a:spcPts val="1210"/>
              </a:spcBef>
              <a:spcAft>
                <a:spcPts val="0"/>
              </a:spcAft>
            </a:pPr>
            <a:b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b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>ACCIONES DESTACADAS DE LA GESTIÓN EN PREVENCIÓN DE RPSL</a:t>
            </a:r>
            <a:b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(Máximo 1 lámina)</a:t>
            </a: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45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5.png" descr="C:\Users\agutierrez\Documents\Alvaro\SUSESO\logo suses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3500" y="6451600"/>
            <a:ext cx="1714500" cy="4064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190750" y="1928633"/>
            <a:ext cx="8648700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7155" marR="1226820" algn="ctr">
              <a:lnSpc>
                <a:spcPts val="4940"/>
              </a:lnSpc>
              <a:spcAft>
                <a:spcPts val="0"/>
              </a:spcAft>
            </a:pP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Categoría Pequeña Empresa o</a:t>
            </a:r>
            <a:endParaRPr lang="es-CL" sz="3600" b="1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6820" algn="ctr">
              <a:lnSpc>
                <a:spcPts val="5045"/>
              </a:lnSpc>
              <a:spcAft>
                <a:spcPts val="0"/>
              </a:spcAft>
            </a:pP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Institución</a:t>
            </a:r>
            <a:r>
              <a:rPr lang="es-ES" sz="3600" b="1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Pública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5550" algn="ctr">
              <a:lnSpc>
                <a:spcPts val="3625"/>
              </a:lnSpc>
              <a:spcAft>
                <a:spcPts val="0"/>
              </a:spcAft>
            </a:pP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</a:t>
            </a:r>
            <a:r>
              <a:rPr lang="es-ES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4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</a:t>
            </a:r>
            <a:r>
              <a:rPr lang="es-ES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trabajadores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4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841" y="396736"/>
            <a:ext cx="11185635" cy="6140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EMPRESA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es-ES" sz="2000" b="1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ACUERDO</a:t>
            </a:r>
            <a:r>
              <a:rPr lang="es-ES" sz="2000" b="1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2000" b="1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CIIU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Ciudad,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Región</a:t>
            </a:r>
            <a:r>
              <a:rPr lang="es-ES" sz="2000" b="1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s-ES" sz="2000" b="1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Promedio</a:t>
            </a:r>
            <a:r>
              <a:rPr lang="es-ES" sz="20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anual</a:t>
            </a:r>
            <a:r>
              <a:rPr lang="es-ES" sz="2000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trabajadores</a:t>
            </a:r>
            <a:r>
              <a:rPr lang="es-ES" sz="2000" spc="-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año</a:t>
            </a:r>
            <a:r>
              <a:rPr lang="es-ES" sz="20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2021/22:</a:t>
            </a:r>
            <a:r>
              <a:rPr lang="es-ES" sz="20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XX</a:t>
            </a:r>
            <a:endParaRPr lang="es-C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</a:rPr>
              <a:t>							</a:t>
            </a:r>
            <a:r>
              <a:rPr lang="es-MX" sz="2200" dirty="0">
                <a:latin typeface="Calibri" panose="020F0502020204030204" pitchFamily="34" charset="0"/>
                <a:ea typeface="Calibri" panose="020F0502020204030204" pitchFamily="34" charset="0"/>
              </a:rPr>
              <a:t>*Completar una lámina por cada 									empresa postulada</a:t>
            </a:r>
            <a:endParaRPr lang="es-CL" sz="2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Datos relevantes o destacados</a:t>
            </a:r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Indicadores </a:t>
            </a:r>
            <a:r>
              <a:rPr lang="es-ES" sz="1100" dirty="0">
                <a:effectLst/>
                <a:latin typeface="Arial MT"/>
                <a:ea typeface="Calibri" panose="020F0502020204030204" pitchFamily="34" charset="0"/>
              </a:rPr>
              <a:t> 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>
              <a:solidFill>
                <a:srgbClr val="F79546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s-CL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buNone/>
            </a:pPr>
            <a:endParaRPr lang="es-ES" dirty="0">
              <a:latin typeface="Arial MT"/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220200" y="73572"/>
            <a:ext cx="2877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Categoría Pequeña Empresa o Institución Pública </a:t>
            </a: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/>
        </p:nvGraphicFramePr>
        <p:xfrm>
          <a:off x="2358258" y="4739962"/>
          <a:ext cx="7162800" cy="16757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437640">
                  <a:extLst>
                    <a:ext uri="{9D8B030D-6E8A-4147-A177-3AD203B41FA5}">
                      <a16:colId xmlns:a16="http://schemas.microsoft.com/office/drawing/2014/main" val="3951509198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3008366596"/>
                    </a:ext>
                  </a:extLst>
                </a:gridCol>
                <a:gridCol w="4531360">
                  <a:extLst>
                    <a:ext uri="{9D8B030D-6E8A-4147-A177-3AD203B41FA5}">
                      <a16:colId xmlns:a16="http://schemas.microsoft.com/office/drawing/2014/main" val="3640454206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98425" marR="86360" algn="ctr">
                        <a:lnSpc>
                          <a:spcPct val="98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Tasa</a:t>
                      </a:r>
                      <a:r>
                        <a:rPr lang="es-ES" sz="16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Accidentabilidad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2022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80645" indent="1905" algn="ctr">
                        <a:lnSpc>
                          <a:spcPct val="97000"/>
                        </a:lnSpc>
                        <a:spcBef>
                          <a:spcPts val="102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Tasa</a:t>
                      </a:r>
                      <a:r>
                        <a:rPr lang="es-ES" sz="14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Siniestralidad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2022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Bef>
                          <a:spcPts val="97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Infracciones</a:t>
                      </a:r>
                      <a:r>
                        <a:rPr lang="es-ES" sz="1400" spc="-5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Dirección</a:t>
                      </a:r>
                      <a:r>
                        <a:rPr lang="es-ES" sz="1400" spc="-4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del</a:t>
                      </a:r>
                      <a:r>
                        <a:rPr lang="es-ES" sz="1400" spc="-2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Trabajo</a:t>
                      </a:r>
                      <a:r>
                        <a:rPr lang="es-ES" sz="1400" spc="23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2021</a:t>
                      </a:r>
                      <a:r>
                        <a:rPr lang="es-ES" sz="1400" spc="-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</a:t>
                      </a:r>
                      <a:r>
                        <a:rPr lang="es-ES" sz="1400" spc="-3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3260866"/>
                  </a:ext>
                </a:extLst>
              </a:tr>
              <a:tr h="799465"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98425" marR="8636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489585" marR="47752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s-ES" sz="175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xx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37935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142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CD45DC-8C6A-D81C-9D5E-739B4D6B2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115" y="861238"/>
            <a:ext cx="9207795" cy="1203877"/>
          </a:xfrm>
        </p:spPr>
        <p:txBody>
          <a:bodyPr>
            <a:normAutofit fontScale="90000"/>
          </a:bodyPr>
          <a:lstStyle/>
          <a:p>
            <a:pPr marL="1497965">
              <a:spcBef>
                <a:spcPts val="1210"/>
              </a:spcBef>
              <a:spcAft>
                <a:spcPts val="0"/>
              </a:spcAft>
            </a:pPr>
            <a:b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b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</a:br>
            <a:r>
              <a:rPr lang="es-ES" sz="3100" b="1" dirty="0">
                <a:solidFill>
                  <a:srgbClr val="F79546"/>
                </a:solidFill>
                <a:latin typeface="Calibri" panose="020F0502020204030204" pitchFamily="34" charset="0"/>
                <a:cs typeface="+mn-cs"/>
              </a:rPr>
              <a:t>ACCIONES DESTACADAS DE LA GESTIÓN EN PREVENCIÓN DE RPSL</a:t>
            </a:r>
            <a:b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ES" sz="1800" b="1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(Máximo 1 lámina)</a:t>
            </a:r>
            <a:b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6484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5.png" descr="C:\Users\agutierrez\Documents\Alvaro\SUSESO\logo suses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3500" y="6451600"/>
            <a:ext cx="1714500" cy="4064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905000" y="1928633"/>
            <a:ext cx="8263103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7155" marR="1226820" algn="ctr">
              <a:lnSpc>
                <a:spcPts val="4940"/>
              </a:lnSpc>
              <a:spcAft>
                <a:spcPts val="0"/>
              </a:spcAft>
            </a:pP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Categoría</a:t>
            </a:r>
            <a:r>
              <a:rPr lang="es-ES" sz="3600" b="1" kern="0" spc="-9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Mediana Empresa</a:t>
            </a:r>
            <a:r>
              <a:rPr lang="es-ES" sz="3600" b="1" kern="0" spc="-1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600" b="1" kern="0" dirty="0"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endParaRPr lang="es-CL" sz="3600" b="1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6820" algn="ctr">
              <a:lnSpc>
                <a:spcPts val="5045"/>
              </a:lnSpc>
              <a:spcAft>
                <a:spcPts val="0"/>
              </a:spcAft>
            </a:pP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Institución</a:t>
            </a:r>
            <a:r>
              <a:rPr lang="es-ES" sz="3600" b="1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3600" b="1" dirty="0">
                <a:latin typeface="Calibri" panose="020F0502020204030204" pitchFamily="34" charset="0"/>
                <a:ea typeface="Calibri" panose="020F0502020204030204" pitchFamily="34" charset="0"/>
              </a:rPr>
              <a:t>Pública</a:t>
            </a:r>
            <a:endParaRPr lang="es-CL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67155" marR="1225550" algn="ctr">
              <a:lnSpc>
                <a:spcPts val="3625"/>
              </a:lnSpc>
              <a:spcAft>
                <a:spcPts val="0"/>
              </a:spcAft>
            </a:pPr>
            <a:r>
              <a:rPr lang="es-ES" sz="2400" spc="-2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50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19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</a:t>
            </a:r>
            <a:r>
              <a:rPr lang="es-ES" sz="2400" spc="-15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trabajadores</a:t>
            </a:r>
            <a:endParaRPr lang="es-CL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941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6841" y="396736"/>
            <a:ext cx="11185635" cy="61406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EMPRESA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DE</a:t>
            </a:r>
            <a:r>
              <a:rPr lang="es-ES" sz="2000" b="1" spc="-1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ACUERDO</a:t>
            </a:r>
            <a:r>
              <a:rPr lang="es-ES" sz="2000" b="1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es-ES" sz="2000" b="1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CIIU</a:t>
            </a:r>
          </a:p>
          <a:p>
            <a:pPr marL="0" indent="0" algn="ctr">
              <a:buNone/>
            </a:pP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Ciudad,</a:t>
            </a:r>
            <a:r>
              <a:rPr lang="es-ES" sz="2000" b="1" spc="-2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Región</a:t>
            </a:r>
            <a:r>
              <a:rPr lang="es-ES" sz="2000" b="1" spc="-4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b="1" dirty="0"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es-ES" sz="2000" b="1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Promedio</a:t>
            </a:r>
            <a:r>
              <a:rPr lang="es-ES" sz="2000" spc="-2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anual</a:t>
            </a:r>
            <a:r>
              <a:rPr lang="es-ES" sz="2000" spc="-6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trabajadores</a:t>
            </a:r>
            <a:r>
              <a:rPr lang="es-ES" sz="2000" spc="-3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año</a:t>
            </a:r>
            <a:r>
              <a:rPr lang="es-ES" sz="2000" spc="-4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2021/22:</a:t>
            </a:r>
            <a:r>
              <a:rPr lang="es-ES" sz="2000" spc="-5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s-ES" sz="2000" dirty="0">
                <a:latin typeface="Calibri" panose="020F0502020204030204" pitchFamily="34" charset="0"/>
                <a:ea typeface="Calibri" panose="020F0502020204030204" pitchFamily="34" charset="0"/>
              </a:rPr>
              <a:t>XX</a:t>
            </a:r>
            <a:endParaRPr lang="es-CL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Descripción</a:t>
            </a:r>
          </a:p>
          <a:p>
            <a:pPr marL="0" indent="0">
              <a:buNone/>
            </a:pPr>
            <a:r>
              <a:rPr lang="es-MX" b="1" dirty="0">
                <a:latin typeface="Calibri" panose="020F0502020204030204" pitchFamily="34" charset="0"/>
                <a:ea typeface="Calibri" panose="020F0502020204030204" pitchFamily="34" charset="0"/>
              </a:rPr>
              <a:t>							</a:t>
            </a:r>
            <a:r>
              <a:rPr lang="es-MX" sz="2200" dirty="0">
                <a:latin typeface="Calibri" panose="020F0502020204030204" pitchFamily="34" charset="0"/>
                <a:ea typeface="Calibri" panose="020F0502020204030204" pitchFamily="34" charset="0"/>
              </a:rPr>
              <a:t>*Completar una lámina por cada 									empresa postulada</a:t>
            </a:r>
            <a:endParaRPr lang="es-CL" sz="2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1800" dirty="0">
                <a:latin typeface="Calibri" panose="020F0502020204030204" pitchFamily="34" charset="0"/>
                <a:ea typeface="Calibri" panose="020F0502020204030204" pitchFamily="34" charset="0"/>
              </a:rPr>
              <a:t>Datos relevantes o destacados</a:t>
            </a:r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lvl="0" indent="0">
              <a:buNone/>
            </a:pPr>
            <a:endParaRPr lang="es-ES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spcBef>
                <a:spcPts val="25"/>
              </a:spcBef>
              <a:spcAft>
                <a:spcPts val="0"/>
              </a:spcAft>
              <a:buNone/>
            </a:pPr>
            <a:r>
              <a:rPr lang="es-ES" b="1" dirty="0">
                <a:solidFill>
                  <a:srgbClr val="F7954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Indicadores </a:t>
            </a:r>
            <a:r>
              <a:rPr lang="es-ES" sz="1100" dirty="0">
                <a:effectLst/>
                <a:latin typeface="Arial MT"/>
                <a:ea typeface="Calibri" panose="020F0502020204030204" pitchFamily="34" charset="0"/>
              </a:rPr>
              <a:t> </a:t>
            </a:r>
            <a:endParaRPr lang="es-CL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s-MX" b="1" dirty="0">
              <a:solidFill>
                <a:srgbClr val="F79546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s-CL" sz="1600" dirty="0">
              <a:effectLst/>
              <a:latin typeface="Calibri" panose="020F0502020204030204" pitchFamily="34" charset="0"/>
              <a:ea typeface="Arial MT"/>
              <a:cs typeface="Arial MT"/>
            </a:endParaRPr>
          </a:p>
          <a:p>
            <a:pPr marL="0" indent="0">
              <a:buNone/>
            </a:pPr>
            <a:endParaRPr lang="es-ES" dirty="0">
              <a:latin typeface="Arial MT"/>
            </a:endParaRP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9182100" y="73572"/>
            <a:ext cx="2915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dirty="0"/>
              <a:t>Categoría Mediana Empresa o Institución Pública </a:t>
            </a: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/>
        </p:nvGraphicFramePr>
        <p:xfrm>
          <a:off x="2358258" y="4739962"/>
          <a:ext cx="7162800" cy="167576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437640">
                  <a:extLst>
                    <a:ext uri="{9D8B030D-6E8A-4147-A177-3AD203B41FA5}">
                      <a16:colId xmlns:a16="http://schemas.microsoft.com/office/drawing/2014/main" val="3951509198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3008366596"/>
                    </a:ext>
                  </a:extLst>
                </a:gridCol>
                <a:gridCol w="4531360">
                  <a:extLst>
                    <a:ext uri="{9D8B030D-6E8A-4147-A177-3AD203B41FA5}">
                      <a16:colId xmlns:a16="http://schemas.microsoft.com/office/drawing/2014/main" val="3640454206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pPr marL="98425" marR="86360" algn="ctr">
                        <a:lnSpc>
                          <a:spcPct val="98000"/>
                        </a:lnSpc>
                        <a:spcBef>
                          <a:spcPts val="88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Tasa</a:t>
                      </a:r>
                      <a:r>
                        <a:rPr lang="es-ES" sz="16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Accidentabilidad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2022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80645" indent="1905" algn="ctr">
                        <a:lnSpc>
                          <a:spcPct val="97000"/>
                        </a:lnSpc>
                        <a:spcBef>
                          <a:spcPts val="1025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Tasa</a:t>
                      </a:r>
                      <a:r>
                        <a:rPr lang="es-ES" sz="1400" spc="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Siniestralidad</a:t>
                      </a:r>
                      <a:r>
                        <a:rPr lang="es-ES" sz="1400" spc="-30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2022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Bef>
                          <a:spcPts val="970"/>
                        </a:spcBef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Infracciones</a:t>
                      </a:r>
                      <a:r>
                        <a:rPr lang="es-ES" sz="1400" spc="-5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Dirección</a:t>
                      </a:r>
                      <a:r>
                        <a:rPr lang="es-ES" sz="1400" spc="-4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del</a:t>
                      </a:r>
                      <a:r>
                        <a:rPr lang="es-ES" sz="1400" spc="-2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Trabajo</a:t>
                      </a:r>
                      <a:r>
                        <a:rPr lang="es-ES" sz="1400" spc="23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2021</a:t>
                      </a:r>
                      <a:r>
                        <a:rPr lang="es-ES" sz="1400" spc="-5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a</a:t>
                      </a:r>
                      <a:r>
                        <a:rPr lang="es-ES" sz="1400" spc="-30" dirty="0">
                          <a:effectLst/>
                        </a:rPr>
                        <a:t> </a:t>
                      </a:r>
                      <a:r>
                        <a:rPr lang="es-ES" sz="1400" dirty="0">
                          <a:effectLst/>
                        </a:rPr>
                        <a:t>2023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13260866"/>
                  </a:ext>
                </a:extLst>
              </a:tr>
              <a:tr h="799465"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98425" marR="8636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s-ES" sz="1750">
                          <a:effectLst/>
                        </a:rPr>
                        <a:t> </a:t>
                      </a:r>
                      <a:endParaRPr lang="es-CL" sz="1100">
                        <a:effectLst/>
                      </a:endParaRPr>
                    </a:p>
                    <a:p>
                      <a:pPr marL="489585" marR="477520"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xx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s-ES" sz="175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</a:endParaRPr>
                    </a:p>
                    <a:p>
                      <a:pPr marL="535305" marR="520700"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xx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379353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646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543</Words>
  <Application>Microsoft Office PowerPoint</Application>
  <PresentationFormat>Panorámica</PresentationFormat>
  <Paragraphs>155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Arial MT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  ACCIONES DESTACADAS DE LA GESTIÓN EN PREVENCIÓN DE RPSL (Máximo 1 lámina) </vt:lpstr>
      <vt:lpstr>Presentación de PowerPoint</vt:lpstr>
      <vt:lpstr>Presentación de PowerPoint</vt:lpstr>
      <vt:lpstr>  ACCIONES DESTACADAS DE LA GESTIÓN EN PREVENCIÓN DE RPSL (Máximo 1 lámina) </vt:lpstr>
      <vt:lpstr>Presentación de PowerPoint</vt:lpstr>
      <vt:lpstr>Presentación de PowerPoint</vt:lpstr>
      <vt:lpstr>  ACCIONES DESTACADAS DE LA GESTIÓN EN PREVENCIÓN DE RPSL (Máximo 1 lámina) </vt:lpstr>
      <vt:lpstr>Presentación de PowerPoint</vt:lpstr>
      <vt:lpstr>Presentación de PowerPoint</vt:lpstr>
      <vt:lpstr>  ACCIONES DESTACADAS DE LA GESTIÓN EN PREVENCIÓN DE RPSL (Máximo 1 lámina)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SUSESO</dc:creator>
  <cp:lastModifiedBy>Elena Contreras</cp:lastModifiedBy>
  <cp:revision>7</cp:revision>
  <dcterms:created xsi:type="dcterms:W3CDTF">2023-01-16T11:50:26Z</dcterms:created>
  <dcterms:modified xsi:type="dcterms:W3CDTF">2023-01-25T18:11:24Z</dcterms:modified>
</cp:coreProperties>
</file>